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Crimson Pro Semi Bold"/>
      <p:regular r:id="rId16"/>
    </p:embeddedFont>
    <p:embeddedFont>
      <p:font typeface="Crimson Pro Semi Bold"/>
      <p:regular r:id="rId17"/>
    </p:embeddedFont>
    <p:embeddedFont>
      <p:font typeface="Crimson Pro Semi Bold"/>
      <p:regular r:id="rId18"/>
    </p:embeddedFont>
    <p:embeddedFont>
      <p:font typeface="Crimson Pro Semi Bold"/>
      <p:regular r:id="rId19"/>
    </p:embeddedFont>
    <p:embeddedFont>
      <p:font typeface="Heebo"/>
      <p:regular r:id="rId20"/>
    </p:embeddedFont>
    <p:embeddedFont>
      <p:font typeface="Heebo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224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F8F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23712"/>
            <a:ext cx="13042821" cy="4252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700"/>
              </a:lnSpc>
              <a:buNone/>
            </a:pPr>
            <a:r>
              <a:rPr lang="en-US" sz="133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Unlocking Efficiency</a:t>
            </a:r>
            <a:endParaRPr lang="en-US" sz="13350" dirty="0"/>
          </a:p>
        </p:txBody>
      </p:sp>
      <p:sp>
        <p:nvSpPr>
          <p:cNvPr id="3" name="Text 1"/>
          <p:cNvSpPr/>
          <p:nvPr/>
        </p:nvSpPr>
        <p:spPr>
          <a:xfrm>
            <a:off x="793790" y="594360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Hashing in DSA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10318671" y="59436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DSA Session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318671" y="65247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 Zohad Ijaz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F8F2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7460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92248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2794992"/>
            <a:ext cx="6407944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63310" y="2794992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7" name="Text 4"/>
          <p:cNvSpPr/>
          <p:nvPr/>
        </p:nvSpPr>
        <p:spPr>
          <a:xfrm>
            <a:off x="1142524" y="3052286"/>
            <a:ext cx="35654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Hashing: Fast Data Operations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142524" y="3542705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powerful technique for remarkably fast data insertion, deletion, and retrieval.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8548" y="2794992"/>
            <a:ext cx="6408063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98067" y="2794992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11" name="Text 8"/>
          <p:cNvSpPr/>
          <p:nvPr/>
        </p:nvSpPr>
        <p:spPr>
          <a:xfrm>
            <a:off x="7777282" y="3052286"/>
            <a:ext cx="34530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Foundation for Python's Core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777282" y="3542705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underlying mechanism for efficient data structures like Python's `dict` (HashMaps) and `set` (HashSets).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4752618"/>
            <a:ext cx="6407944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763310" y="4752618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15" name="Text 12"/>
          <p:cNvSpPr/>
          <p:nvPr/>
        </p:nvSpPr>
        <p:spPr>
          <a:xfrm>
            <a:off x="1142524" y="50099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Essential for DSA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142524" y="5500330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Crucial for optimizing solutions to a wide range of Data Structures and Algorithms problems.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8548" y="4752618"/>
            <a:ext cx="6408063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7398067" y="4752618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19" name="Text 16"/>
          <p:cNvSpPr/>
          <p:nvPr/>
        </p:nvSpPr>
        <p:spPr>
          <a:xfrm>
            <a:off x="7777282" y="5009912"/>
            <a:ext cx="33644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Achieving O(1) Average Time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777282" y="5500330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key to achieving nearly constant-time performance for critical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42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6A688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The Hashing Core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555438"/>
            <a:ext cx="59310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What is a Hash Function?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93790" y="3604379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F2EEEE"/>
          </a:solidFill>
          <a:ln/>
        </p:spPr>
      </p:sp>
      <p:sp>
        <p:nvSpPr>
          <p:cNvPr id="5" name="Text 3"/>
          <p:cNvSpPr/>
          <p:nvPr/>
        </p:nvSpPr>
        <p:spPr>
          <a:xfrm>
            <a:off x="1020604" y="3831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Transforms Keys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432161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Converts arbitrary input keys (like strings or numbers) into fixed-size integers (hash codes).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604379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F2EEEE"/>
          </a:solidFill>
          <a:ln/>
        </p:spPr>
      </p:sp>
      <p:sp>
        <p:nvSpPr>
          <p:cNvPr id="8" name="Text 6"/>
          <p:cNvSpPr/>
          <p:nvPr/>
        </p:nvSpPr>
        <p:spPr>
          <a:xfrm>
            <a:off x="5443776" y="3831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Deterministic Output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43776" y="432161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same input key will always produce the exact same hash code, ensuring consistency.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604379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F2EEEE"/>
          </a:solidFill>
          <a:ln/>
        </p:spPr>
      </p:sp>
      <p:sp>
        <p:nvSpPr>
          <p:cNvPr id="11" name="Text 9"/>
          <p:cNvSpPr/>
          <p:nvPr/>
        </p:nvSpPr>
        <p:spPr>
          <a:xfrm>
            <a:off x="9866948" y="3831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Uniform Distribution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66948" y="432161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Ideally, it distributes keys evenly across an array (the hash table) to minimize collisions.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58922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Python's built-in `hash()` function provides this capability for many types.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96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6A688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Practical Structures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690807"/>
            <a:ext cx="66979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HashMaps: Key-Value Power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943820"/>
            <a:ext cx="624470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Python's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dict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type is an implementation of a hash map.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3365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It stores data as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key-value pairs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, enabling highly efficient data retrieval.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63534"/>
            <a:ext cx="624470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Example: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{'apple': 1, 'banana': 2, 'orange': 3}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599521" y="2994898"/>
            <a:ext cx="6244709" cy="1821537"/>
          </a:xfrm>
          <a:prstGeom prst="roundRect">
            <a:avLst>
              <a:gd name="adj" fmla="val 8032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569041" y="2994898"/>
            <a:ext cx="121920" cy="1821537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9" name="Text 7"/>
          <p:cNvSpPr/>
          <p:nvPr/>
        </p:nvSpPr>
        <p:spPr>
          <a:xfrm>
            <a:off x="7948255" y="32521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Fast Operations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48255" y="3833336"/>
            <a:ext cx="563868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Average O(1) time complexity for `get`, `set`, and `delete` operations.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599521" y="5043249"/>
            <a:ext cx="6244709" cy="1821537"/>
          </a:xfrm>
          <a:prstGeom prst="roundRect">
            <a:avLst>
              <a:gd name="adj" fmla="val 8032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569041" y="5043249"/>
            <a:ext cx="121920" cy="1821537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13" name="Text 11"/>
          <p:cNvSpPr/>
          <p:nvPr/>
        </p:nvSpPr>
        <p:spPr>
          <a:xfrm>
            <a:off x="7948255" y="53005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Unique Keys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48255" y="5881688"/>
            <a:ext cx="563868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Each key must be unique and hashable, mapping to a specific memory location (index).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96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6A688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Practical Structures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690807"/>
            <a:ext cx="89675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HashSets: Unique Element Collections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943820"/>
            <a:ext cx="624470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Python's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type is an implementation of a hash set.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3365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It stores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unique, unordered elements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, providing efficient checks for membership.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63534"/>
            <a:ext cx="624470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Example: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{1, 2, 3, 4}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599521" y="2994898"/>
            <a:ext cx="6244709" cy="1821537"/>
          </a:xfrm>
          <a:prstGeom prst="roundRect">
            <a:avLst>
              <a:gd name="adj" fmla="val 8032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569041" y="2994898"/>
            <a:ext cx="121920" cy="1821537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9" name="Text 7"/>
          <p:cNvSpPr/>
          <p:nvPr/>
        </p:nvSpPr>
        <p:spPr>
          <a:xfrm>
            <a:off x="7948255" y="32521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Efficient Membership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48255" y="3833336"/>
            <a:ext cx="563868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Quickly determine if an element is present or absent in the collection.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599521" y="5043249"/>
            <a:ext cx="6244709" cy="1821537"/>
          </a:xfrm>
          <a:prstGeom prst="roundRect">
            <a:avLst>
              <a:gd name="adj" fmla="val 8032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569041" y="5043249"/>
            <a:ext cx="121920" cy="1821537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13" name="Text 11"/>
          <p:cNvSpPr/>
          <p:nvPr/>
        </p:nvSpPr>
        <p:spPr>
          <a:xfrm>
            <a:off x="7948255" y="53005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Fast Operations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48255" y="5881688"/>
            <a:ext cx="563868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Average O(1) time complexity for `add`, `remove`, and `in` (membership check)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93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6A688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Behind the Scenes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7304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Handling Conflicts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7793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Collisions happen when different keys produce the same hash code, leading to them mapping to the same index in the hash table.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39744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6" name="Text 4"/>
          <p:cNvSpPr/>
          <p:nvPr/>
        </p:nvSpPr>
        <p:spPr>
          <a:xfrm>
            <a:off x="878860" y="343995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530906" y="3475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Chaining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530906" y="3965734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Each bucket in the hash table points to a linked list (or similar structure) containing all elements that hash to that index.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7822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0" name="Text 8"/>
          <p:cNvSpPr/>
          <p:nvPr/>
        </p:nvSpPr>
        <p:spPr>
          <a:xfrm>
            <a:off x="878860" y="482477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530906" y="48601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Open Addressing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530906" y="5350550"/>
            <a:ext cx="123057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When a collision occurs, the system probes (searches) for the next available empty slot in the table. Methods include linear or quadratic probing.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331506"/>
            <a:ext cx="13042821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Python's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dict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use highly optimized hybrid approaches, such as cPython's ordered insertion strategy, to manage collisions efficiently.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11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6A688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Measuring Efficiency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4723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Time Complexity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72534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Average Case: O(1)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9231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For operations like insert, delete, and search, a well-designed hash function allows for constant-time performance on average.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72534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Worst Case: O(N)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29231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If many collisions occur (e.g., all keys hash to the same bucket), operations can degrade to linear time, proportional to the number of elements (N).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93790" y="4953628"/>
            <a:ext cx="13042821" cy="35957"/>
          </a:xfrm>
          <a:prstGeom prst="rect">
            <a:avLst/>
          </a:prstGeom>
          <a:solidFill>
            <a:srgbClr val="4C4C4D">
              <a:alpha val="5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793790" y="5244703"/>
            <a:ext cx="6407944" cy="2093714"/>
          </a:xfrm>
          <a:prstGeom prst="roundRect">
            <a:avLst>
              <a:gd name="adj" fmla="val 1625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51084" y="55019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Load Factor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51084" y="5992416"/>
            <a:ext cx="58933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ratio of the number of elements to the total size of the hash table. A high load factor increases the likelihood of collisions and degrades performance.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5244703"/>
            <a:ext cx="6408063" cy="2093714"/>
          </a:xfrm>
          <a:prstGeom prst="roundRect">
            <a:avLst>
              <a:gd name="adj" fmla="val 1625"/>
            </a:avLst>
          </a:prstGeom>
          <a:noFill/>
          <a:ln w="30480">
            <a:solidFill>
              <a:srgbClr val="D8D4D4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85842" y="55019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Resizing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85842" y="5992416"/>
            <a:ext cx="58934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Hash tables dynamically grow (or shrink) to maintain an optimal load factor, ensuring average O(1) performance is preserved.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0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6A688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Problem Solving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872139"/>
            <a:ext cx="93030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Practical Problem Solving with Hashing</a:t>
            </a:r>
            <a:endParaRPr lang="en-US" sz="4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921079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44253" y="3055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Frequency Counting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44253" y="3546158"/>
            <a:ext cx="3308152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Efficiently count occurrences of characters or words (e.g., Python's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collections.Counter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).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2921079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086356" y="3055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Duplicate Detection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086356" y="3546158"/>
            <a:ext cx="3308152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Quickly identify unique elements or find duplicates (e.g., in "Two Sum" problem using a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).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921079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528459" y="3055739"/>
            <a:ext cx="28547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Caching &amp; Memoization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528459" y="3546158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Store computed results for fast retrieval in dynamic programming problems.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224701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644253" y="53593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Graph Algorithms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644253" y="5849779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Represent graph adjacency lists, enabling fast neighbor lookups in BFS/DFS.</a:t>
            </a:r>
            <a:endParaRPr lang="en-US" sz="17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5893" y="5224701"/>
            <a:ext cx="566976" cy="566976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6086356" y="53593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Fast Lookups</a:t>
            </a:r>
            <a:endParaRPr lang="en-US" sz="2200" dirty="0"/>
          </a:p>
        </p:txBody>
      </p:sp>
      <p:sp>
        <p:nvSpPr>
          <p:cNvPr id="18" name="Text 11"/>
          <p:cNvSpPr/>
          <p:nvPr/>
        </p:nvSpPr>
        <p:spPr>
          <a:xfrm>
            <a:off x="6086356" y="5849779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Efficiently check for element presence, useful in problems like palindrome checks or anagrams.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7587" y="548164"/>
            <a:ext cx="2491740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6A688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Mastering Hashing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697587" y="1058942"/>
            <a:ext cx="4983480" cy="622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 Takeaways</a:t>
            </a:r>
            <a:endParaRPr lang="en-US" sz="3900" dirty="0"/>
          </a:p>
        </p:txBody>
      </p:sp>
      <p:sp>
        <p:nvSpPr>
          <p:cNvPr id="4" name="Shape 2"/>
          <p:cNvSpPr/>
          <p:nvPr/>
        </p:nvSpPr>
        <p:spPr>
          <a:xfrm>
            <a:off x="697587" y="1980843"/>
            <a:ext cx="448508" cy="4485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3"/>
          <p:cNvSpPr/>
          <p:nvPr/>
        </p:nvSpPr>
        <p:spPr>
          <a:xfrm>
            <a:off x="1345406" y="2049304"/>
            <a:ext cx="2491740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Speed &amp; Efficiency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345406" y="2480310"/>
            <a:ext cx="1258740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Hashing enables incredibly fast data operations, achieving O(1) on average.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697587" y="3197781"/>
            <a:ext cx="448508" cy="4485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6"/>
          <p:cNvSpPr/>
          <p:nvPr/>
        </p:nvSpPr>
        <p:spPr>
          <a:xfrm>
            <a:off x="1345406" y="3266242"/>
            <a:ext cx="2491740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Python's Core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1345406" y="3697248"/>
            <a:ext cx="12587407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Python's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dict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(HashMaps) and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(HashSets) are built on hashing principles.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697587" y="4429958"/>
            <a:ext cx="448508" cy="4485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9"/>
          <p:cNvSpPr/>
          <p:nvPr/>
        </p:nvSpPr>
        <p:spPr>
          <a:xfrm>
            <a:off x="1345406" y="4498419"/>
            <a:ext cx="2491740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Core Concepts Matter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1345406" y="4929426"/>
            <a:ext cx="1258740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hash functions and collision resolution to grasp the underlying mechanics.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697587" y="5646896"/>
            <a:ext cx="448508" cy="4485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4" name="Text 12"/>
          <p:cNvSpPr/>
          <p:nvPr/>
        </p:nvSpPr>
        <p:spPr>
          <a:xfrm>
            <a:off x="1345406" y="5715357"/>
            <a:ext cx="2491740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DSA Optimization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1345406" y="6146363"/>
            <a:ext cx="1258740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Hashing is essential for optimizing a diverse range of DSA problems, from frequency counting to graph traversal.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697587" y="6863834"/>
            <a:ext cx="448508" cy="4485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7" name="Text 15"/>
          <p:cNvSpPr/>
          <p:nvPr/>
        </p:nvSpPr>
        <p:spPr>
          <a:xfrm>
            <a:off x="1345406" y="6932295"/>
            <a:ext cx="2491740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Strategic Choice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1345406" y="7363301"/>
            <a:ext cx="1258740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Choose hashing when uniqueness, fast lookups, or quick insertions/deletions are critical for your problem's performance.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2025-07-15T09:48:59Z</dcterms:created>
  <dcterms:modified xsi:type="dcterms:W3CDTF">2025-07-15T09:48:59Z</dcterms:modified>
</cp:coreProperties>
</file>